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256" r:id="rId2"/>
    <p:sldId id="259" r:id="rId3"/>
    <p:sldId id="257" r:id="rId4"/>
    <p:sldId id="258"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67A3F9-7F3C-416B-A449-DC289D22933E}" type="datetimeFigureOut">
              <a:rPr lang="en-US" smtClean="0"/>
              <a:pPr/>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C3FE56-CED1-4E5D-9C80-448A563679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C3FE56-CED1-4E5D-9C80-448A563679B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3/28/2020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3/28/2020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048000"/>
            <a:ext cx="9144000" cy="3657600"/>
          </a:xfrm>
        </p:spPr>
        <p:txBody>
          <a:bodyPr>
            <a:normAutofit fontScale="32500" lnSpcReduction="20000"/>
          </a:bodyPr>
          <a:lstStyle/>
          <a:p>
            <a:r>
              <a:rPr lang="en-US" sz="12800" dirty="0" smtClean="0"/>
              <a:t>UNIT-2 </a:t>
            </a:r>
          </a:p>
          <a:p>
            <a:r>
              <a:rPr lang="en-US" sz="12800" dirty="0" smtClean="0"/>
              <a:t>LEARNERS WITH INTELLECTUAL DEFICIENCY  OR MENTALLY RETARDED CHILDREN</a:t>
            </a:r>
          </a:p>
          <a:p>
            <a:r>
              <a:rPr lang="en-US" sz="9800" b="1" dirty="0" smtClean="0"/>
              <a:t>(</a:t>
            </a:r>
            <a:r>
              <a:rPr lang="en-US" sz="9800" b="1" i="1" dirty="0" smtClean="0"/>
              <a:t>Reference Book: Childhood and Growing Up</a:t>
            </a:r>
          </a:p>
          <a:p>
            <a:r>
              <a:rPr lang="en-US" sz="9800" b="1" i="1" dirty="0" smtClean="0"/>
              <a:t>By Dr. </a:t>
            </a:r>
            <a:r>
              <a:rPr lang="en-US" sz="9800" b="1" i="1" dirty="0" err="1" smtClean="0"/>
              <a:t>S.K.Mangal</a:t>
            </a:r>
            <a:r>
              <a:rPr lang="en-US" sz="9800" b="1" i="1" dirty="0" smtClean="0"/>
              <a:t> and Dr. ( Mrs.) </a:t>
            </a:r>
            <a:r>
              <a:rPr lang="en-US" sz="9800" b="1" i="1" dirty="0" err="1" smtClean="0"/>
              <a:t>Uma</a:t>
            </a:r>
            <a:r>
              <a:rPr lang="en-US" sz="9800" b="1" i="1" dirty="0" smtClean="0"/>
              <a:t> </a:t>
            </a:r>
            <a:r>
              <a:rPr lang="en-US" sz="9800" b="1" i="1" dirty="0" err="1" smtClean="0"/>
              <a:t>Mangal</a:t>
            </a:r>
            <a:r>
              <a:rPr lang="en-US" sz="9800" b="1" i="1" dirty="0" smtClean="0"/>
              <a:t>)</a:t>
            </a:r>
          </a:p>
          <a:p>
            <a:endParaRPr lang="en-US" sz="12800" dirty="0" smtClean="0"/>
          </a:p>
        </p:txBody>
      </p:sp>
      <p:sp>
        <p:nvSpPr>
          <p:cNvPr id="2" name="Title 1"/>
          <p:cNvSpPr>
            <a:spLocks noGrp="1"/>
          </p:cNvSpPr>
          <p:nvPr>
            <p:ph type="ctrTitle"/>
          </p:nvPr>
        </p:nvSpPr>
        <p:spPr/>
        <p:txBody>
          <a:bodyPr/>
          <a:lstStyle/>
          <a:p>
            <a:r>
              <a:rPr smtClean="0"/>
              <a:t>CHILDHOOD AND GROWING UP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CHILDHOOD AND GROWING UP</a:t>
            </a:r>
            <a:endParaRPr lang="en-US" b="1" dirty="0"/>
          </a:p>
        </p:txBody>
      </p:sp>
      <p:sp>
        <p:nvSpPr>
          <p:cNvPr id="3" name="Content Placeholder 2"/>
          <p:cNvSpPr>
            <a:spLocks noGrp="1"/>
          </p:cNvSpPr>
          <p:nvPr>
            <p:ph sz="quarter" idx="1"/>
          </p:nvPr>
        </p:nvSpPr>
        <p:spPr/>
        <p:txBody>
          <a:bodyPr>
            <a:normAutofit fontScale="40000" lnSpcReduction="20000"/>
          </a:bodyPr>
          <a:lstStyle/>
          <a:p>
            <a:pPr>
              <a:buNone/>
            </a:pPr>
            <a:r>
              <a:rPr lang="en-US" sz="9600" dirty="0" smtClean="0"/>
              <a:t>UNIT-2 </a:t>
            </a:r>
          </a:p>
          <a:p>
            <a:pPr algn="just">
              <a:buNone/>
            </a:pPr>
            <a:r>
              <a:rPr lang="en-US" sz="9600" dirty="0" smtClean="0"/>
              <a:t>LEARNERS WITH INTELLECTUAL DEFICIENY OR </a:t>
            </a:r>
          </a:p>
          <a:p>
            <a:pPr algn="just">
              <a:buNone/>
            </a:pPr>
            <a:r>
              <a:rPr lang="en-US" sz="9600" dirty="0" smtClean="0"/>
              <a:t>MENTALLY RETARDED CHILDREN  </a:t>
            </a:r>
          </a:p>
          <a:p>
            <a:pPr algn="just">
              <a:buNone/>
            </a:pPr>
            <a:r>
              <a:rPr lang="en-US" sz="9600" dirty="0" smtClean="0"/>
              <a:t>Lecture-1</a:t>
            </a:r>
          </a:p>
          <a:p>
            <a:endParaRPr lang="en-US" sz="7000" dirty="0" smtClean="0"/>
          </a:p>
          <a:p>
            <a:pPr algn="r">
              <a:buNone/>
            </a:pPr>
            <a:r>
              <a:rPr lang="en-US" sz="7000" dirty="0" smtClean="0"/>
              <a:t>PRESENTED BY:</a:t>
            </a:r>
          </a:p>
          <a:p>
            <a:pPr algn="r">
              <a:buNone/>
            </a:pPr>
            <a:r>
              <a:rPr lang="en-US" sz="7000" dirty="0" smtClean="0"/>
              <a:t>Dr. MAHASHEVTA</a:t>
            </a:r>
            <a:br>
              <a:rPr lang="en-US" sz="7000" dirty="0" smtClean="0"/>
            </a:br>
            <a:r>
              <a:rPr lang="en-US" sz="7000" dirty="0" smtClean="0"/>
              <a:t>GAUR BRAHMAN COLLEGE OF EDUCATION, ROHTAK</a:t>
            </a:r>
          </a:p>
          <a:p>
            <a:endParaRPr lang="en-US" sz="7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Mental Retardation</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The term retardation means gradual decrease than the normal speed of growth and development in any person.</a:t>
            </a:r>
          </a:p>
          <a:p>
            <a:r>
              <a:rPr lang="en-US" dirty="0" smtClean="0"/>
              <a:t> The term ‘Mental Retardation’ depicts a special type of psychological disorder associated with the arrest or incomplete development of one’s brain beginning usually at birth and leading to lessening of intellectual powers relative to his chronological age.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Mental Retardation Through the Lens of Various Definitions</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American Association on Mental Deficiency (1973): </a:t>
            </a:r>
            <a:r>
              <a:rPr lang="en-US" i="1" dirty="0" smtClean="0"/>
              <a:t>“Mental Retardation refers to significantly sub-average intellectual functioning existing concurrently  with deficits in adoptive </a:t>
            </a:r>
            <a:r>
              <a:rPr lang="en-US" i="1" dirty="0" err="1" smtClean="0"/>
              <a:t>behaviour</a:t>
            </a:r>
            <a:r>
              <a:rPr lang="en-US" i="1" dirty="0" smtClean="0"/>
              <a:t> and manifested during the development period.” </a:t>
            </a:r>
          </a:p>
          <a:p>
            <a:r>
              <a:rPr lang="en-US" b="1" dirty="0" smtClean="0"/>
              <a:t>British Mental Deficiency Act (1981): </a:t>
            </a:r>
            <a:r>
              <a:rPr lang="en-US" i="1" dirty="0" smtClean="0"/>
              <a:t>“Mental Retardation is a condition of arrested or incomplete development of mind existing before the age of 18 years whether arising from inherent causes or induced by disease or injury.”</a:t>
            </a:r>
          </a:p>
          <a:p>
            <a:r>
              <a:rPr lang="en-US" b="1" dirty="0" smtClean="0"/>
              <a:t>J.D. Page (1976): </a:t>
            </a:r>
            <a:r>
              <a:rPr lang="en-US" i="1" dirty="0" smtClean="0"/>
              <a:t>“Mental Deficiency or Retardation is a condition of subnormal mental development present at birth or early childhood and characterized mainly by limited intelligence and social inadequacy</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rmAutofit/>
          </a:bodyPr>
          <a:lstStyle/>
          <a:p>
            <a:r>
              <a:rPr lang="en-US" dirty="0" smtClean="0"/>
              <a:t>   Characteristics of Mental Retardation</a:t>
            </a:r>
            <a:endParaRPr lang="en-US" dirty="0"/>
          </a:p>
        </p:txBody>
      </p:sp>
      <p:sp>
        <p:nvSpPr>
          <p:cNvPr id="3" name="Content Placeholder 2"/>
          <p:cNvSpPr>
            <a:spLocks noGrp="1"/>
          </p:cNvSpPr>
          <p:nvPr>
            <p:ph sz="quarter" idx="1"/>
          </p:nvPr>
        </p:nvSpPr>
        <p:spPr>
          <a:xfrm>
            <a:off x="0" y="1905000"/>
            <a:ext cx="9144000" cy="4953000"/>
          </a:xfrm>
        </p:spPr>
        <p:txBody>
          <a:bodyPr>
            <a:normAutofit lnSpcReduction="10000"/>
          </a:bodyPr>
          <a:lstStyle/>
          <a:p>
            <a:r>
              <a:rPr lang="en-US" dirty="0" smtClean="0"/>
              <a:t>Mental Retardation is a condition of state of mind.</a:t>
            </a:r>
          </a:p>
          <a:p>
            <a:r>
              <a:rPr lang="en-US" dirty="0" smtClean="0"/>
              <a:t>It is not a disease or illness of mind.</a:t>
            </a:r>
          </a:p>
          <a:p>
            <a:r>
              <a:rPr lang="en-US" dirty="0" smtClean="0"/>
              <a:t>It is related to the subnormal development of the mind or brain.</a:t>
            </a:r>
          </a:p>
          <a:p>
            <a:r>
              <a:rPr lang="en-US" dirty="0" smtClean="0"/>
              <a:t>It is also related to one’s inadequate adjustment with the environment.</a:t>
            </a:r>
          </a:p>
          <a:p>
            <a:r>
              <a:rPr lang="en-US" dirty="0" smtClean="0"/>
              <a:t>The deficiency may be observed at birth or in early childhood.</a:t>
            </a:r>
          </a:p>
          <a:p>
            <a:r>
              <a:rPr lang="en-US" dirty="0" smtClean="0"/>
              <a:t>Both the inherent and external factors may cause mental retardation.</a:t>
            </a:r>
          </a:p>
          <a:p>
            <a:pPr>
              <a:buNone/>
            </a:pPr>
            <a:r>
              <a:rPr lang="en-US" b="1" i="1" dirty="0" smtClean="0">
                <a:solidFill>
                  <a:srgbClr val="C00000"/>
                </a:solidFill>
              </a:rPr>
              <a:t>Hence, Mental retarded or disabled children are those who suffer from the retarded subnormal or deficient growth and development of their brain affecting their intellectual capacities to the extent that they feel  handicapped in their adaption to the environment and thus require special care and provision for their welfare and development of their capacities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dirty="0" smtClean="0"/>
              <a:t>Types of Mentally Retarded or Disabled Children</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endParaRPr lang="en-US" dirty="0"/>
          </a:p>
        </p:txBody>
      </p:sp>
      <p:graphicFrame>
        <p:nvGraphicFramePr>
          <p:cNvPr id="5" name="Table 4"/>
          <p:cNvGraphicFramePr>
            <a:graphicFrameLocks noGrp="1"/>
          </p:cNvGraphicFramePr>
          <p:nvPr/>
        </p:nvGraphicFramePr>
        <p:xfrm>
          <a:off x="152400" y="1295400"/>
          <a:ext cx="8763000" cy="4358640"/>
        </p:xfrm>
        <a:graphic>
          <a:graphicData uri="http://schemas.openxmlformats.org/drawingml/2006/table">
            <a:tbl>
              <a:tblPr firstRow="1" bandRow="1">
                <a:tableStyleId>{5C22544A-7EE6-4342-B048-85BDC9FD1C3A}</a:tableStyleId>
              </a:tblPr>
              <a:tblGrid>
                <a:gridCol w="4191000"/>
                <a:gridCol w="4572000"/>
              </a:tblGrid>
              <a:tr h="3581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On the basis of Intelligence Tests</a:t>
                      </a:r>
                    </a:p>
                    <a:p>
                      <a:endParaRPr lang="en-US" dirty="0" smtClean="0"/>
                    </a:p>
                    <a:p>
                      <a:r>
                        <a:rPr lang="en-US" sz="2000" b="1" dirty="0" smtClean="0"/>
                        <a:t>     Category                   Range of</a:t>
                      </a:r>
                      <a:r>
                        <a:rPr lang="en-US" sz="2000" b="1" baseline="0" dirty="0" smtClean="0"/>
                        <a:t>  I.Q.  </a:t>
                      </a:r>
                    </a:p>
                    <a:p>
                      <a:endParaRPr lang="en-US" baseline="0" dirty="0" smtClean="0"/>
                    </a:p>
                    <a:p>
                      <a:pPr>
                        <a:buFont typeface="Wingdings" pitchFamily="2" charset="2"/>
                        <a:buChar char="Ø"/>
                      </a:pPr>
                      <a:r>
                        <a:rPr lang="en-US" baseline="0" dirty="0" smtClean="0"/>
                        <a:t>     </a:t>
                      </a:r>
                      <a:r>
                        <a:rPr lang="en-US" b="1" baseline="0" dirty="0" smtClean="0"/>
                        <a:t>Idiots                            below  25</a:t>
                      </a:r>
                    </a:p>
                    <a:p>
                      <a:pPr>
                        <a:buFont typeface="Wingdings" pitchFamily="2" charset="2"/>
                        <a:buChar char="Ø"/>
                      </a:pPr>
                      <a:endParaRPr lang="en-US" b="1" baseline="0" dirty="0" smtClean="0"/>
                    </a:p>
                    <a:p>
                      <a:pPr>
                        <a:buFont typeface="Wingdings" pitchFamily="2" charset="2"/>
                        <a:buChar char="Ø"/>
                      </a:pPr>
                      <a:r>
                        <a:rPr lang="en-US" b="1" baseline="0" dirty="0" smtClean="0"/>
                        <a:t>     Imbeciles                     from 25 to  50</a:t>
                      </a:r>
                    </a:p>
                    <a:p>
                      <a:pPr>
                        <a:buFont typeface="Wingdings" pitchFamily="2" charset="2"/>
                        <a:buNone/>
                      </a:pPr>
                      <a:r>
                        <a:rPr lang="en-US" b="1" baseline="0" dirty="0" smtClean="0"/>
                        <a:t>      </a:t>
                      </a:r>
                    </a:p>
                    <a:p>
                      <a:pPr>
                        <a:buFont typeface="Wingdings" pitchFamily="2" charset="2"/>
                        <a:buChar char="Ø"/>
                      </a:pPr>
                      <a:r>
                        <a:rPr lang="en-US" b="1" baseline="0" dirty="0" smtClean="0"/>
                        <a:t>      Morons                       from 51 to 75</a:t>
                      </a:r>
                    </a:p>
                    <a:p>
                      <a:pPr>
                        <a:buFont typeface="Wingdings" pitchFamily="2" charset="2"/>
                        <a:buNone/>
                      </a:pPr>
                      <a:r>
                        <a:rPr lang="en-US" b="1" baseline="0" dirty="0" smtClean="0"/>
                        <a:t>     </a:t>
                      </a:r>
                    </a:p>
                    <a:p>
                      <a:pPr>
                        <a:buFont typeface="Wingdings" pitchFamily="2" charset="2"/>
                        <a:buChar char="Ø"/>
                      </a:pPr>
                      <a:r>
                        <a:rPr lang="en-US" b="1" baseline="0" dirty="0" smtClean="0"/>
                        <a:t>    Border line and           from  76-90 </a:t>
                      </a:r>
                    </a:p>
                    <a:p>
                      <a:pPr>
                        <a:buFont typeface="Wingdings" pitchFamily="2" charset="2"/>
                        <a:buNone/>
                      </a:pPr>
                      <a:r>
                        <a:rPr lang="en-US" b="1" baseline="0" dirty="0" smtClean="0"/>
                        <a:t>     the  Dull   </a:t>
                      </a:r>
                      <a:endParaRPr lang="en-US"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On the basis of Adaptive </a:t>
                      </a:r>
                      <a:r>
                        <a:rPr lang="en-US" sz="2400" dirty="0" err="1" smtClean="0"/>
                        <a:t>Behaviour</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The degree to which the individual is able to function and maintain himself  independently.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The degree to which he meets satisfactorily the culturally imposed demands of personal and social</a:t>
                      </a:r>
                      <a:r>
                        <a:rPr lang="en-US" sz="2000" baseline="0" dirty="0" smtClean="0"/>
                        <a:t> responsibility.</a:t>
                      </a:r>
                      <a:endParaRPr lang="en-US" sz="2000" dirty="0" smtClean="0"/>
                    </a:p>
                    <a:p>
                      <a:endParaRPr lang="en-US" sz="2400" dirty="0" smtClean="0"/>
                    </a:p>
                    <a:p>
                      <a:endParaRPr lang="en-US" sz="240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 Classification of </a:t>
            </a:r>
            <a:r>
              <a:rPr lang="en-US" b="1" dirty="0" err="1" smtClean="0"/>
              <a:t>Subnormality</a:t>
            </a:r>
            <a:endParaRPr lang="en-US" b="1"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3600" dirty="0" smtClean="0"/>
              <a:t>The consideration of deficiency in adaptive </a:t>
            </a:r>
            <a:r>
              <a:rPr lang="en-US" sz="3600" dirty="0" err="1" smtClean="0"/>
              <a:t>behaviour</a:t>
            </a:r>
            <a:r>
              <a:rPr lang="en-US" sz="3600" dirty="0" smtClean="0"/>
              <a:t> along with the low scores on an </a:t>
            </a:r>
            <a:r>
              <a:rPr lang="en-US" sz="3600" dirty="0" err="1" smtClean="0"/>
              <a:t>inelligece</a:t>
            </a:r>
            <a:r>
              <a:rPr lang="en-US" sz="3600" dirty="0" smtClean="0"/>
              <a:t> test resulted in the development of an altogether new classification of </a:t>
            </a:r>
            <a:r>
              <a:rPr lang="en-US" sz="3600" dirty="0" err="1" smtClean="0"/>
              <a:t>subnormality</a:t>
            </a:r>
            <a:r>
              <a:rPr lang="en-US" sz="3600" dirty="0" smtClean="0"/>
              <a:t>. </a:t>
            </a:r>
          </a:p>
          <a:p>
            <a:pPr>
              <a:buFont typeface="Wingdings" pitchFamily="2" charset="2"/>
              <a:buChar char="Ø"/>
            </a:pPr>
            <a:r>
              <a:rPr lang="en-US" sz="3600" dirty="0" smtClean="0"/>
              <a:t> The terms moron, imbecile or idiot are now completely avoided for determining the level of retardation. </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828800"/>
          </a:xfrm>
        </p:spPr>
        <p:txBody>
          <a:bodyPr>
            <a:normAutofit/>
          </a:bodyPr>
          <a:lstStyle/>
          <a:p>
            <a:r>
              <a:rPr lang="en-US" sz="3200" dirty="0" smtClean="0"/>
              <a:t>The new terminology of Mental Retardation  in terms of obtained I.Q. on different test  scales </a:t>
            </a:r>
            <a:endParaRPr lang="en-US" sz="3200" dirty="0"/>
          </a:p>
        </p:txBody>
      </p:sp>
      <p:sp>
        <p:nvSpPr>
          <p:cNvPr id="3" name="Content Placeholder 2"/>
          <p:cNvSpPr>
            <a:spLocks noGrp="1"/>
          </p:cNvSpPr>
          <p:nvPr>
            <p:ph sz="quarter" idx="1"/>
          </p:nvPr>
        </p:nvSpPr>
        <p:spPr>
          <a:xfrm>
            <a:off x="152400" y="1905000"/>
            <a:ext cx="8839200" cy="4724400"/>
          </a:xfrm>
        </p:spPr>
        <p:txBody>
          <a:bodyPr>
            <a:normAutofit fontScale="92500" lnSpcReduction="10000"/>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LEVELS OF MENTAL RETARDATION</a:t>
            </a:r>
          </a:p>
          <a:p>
            <a:pPr algn="ctr">
              <a:buNone/>
            </a:pPr>
            <a:r>
              <a:rPr lang="en-US" dirty="0" smtClean="0"/>
              <a:t>To be Continued in Next Lecture….</a:t>
            </a:r>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p:txBody>
      </p:sp>
      <p:graphicFrame>
        <p:nvGraphicFramePr>
          <p:cNvPr id="7" name="Table 6"/>
          <p:cNvGraphicFramePr>
            <a:graphicFrameLocks noGrp="1"/>
          </p:cNvGraphicFramePr>
          <p:nvPr/>
        </p:nvGraphicFramePr>
        <p:xfrm>
          <a:off x="381000" y="1752600"/>
          <a:ext cx="8458200" cy="3566160"/>
        </p:xfrm>
        <a:graphic>
          <a:graphicData uri="http://schemas.openxmlformats.org/drawingml/2006/table">
            <a:tbl>
              <a:tblPr firstRow="1" bandRow="1">
                <a:tableStyleId>{5C22544A-7EE6-4342-B048-85BDC9FD1C3A}</a:tableStyleId>
              </a:tblPr>
              <a:tblGrid>
                <a:gridCol w="1828800"/>
                <a:gridCol w="6629400"/>
              </a:tblGrid>
              <a:tr h="3429000">
                <a:tc>
                  <a:txBody>
                    <a:bodyPr/>
                    <a:lstStyle/>
                    <a:p>
                      <a:r>
                        <a:rPr kumimoji="0" lang="en-US" sz="2400" b="1" kern="1200" dirty="0" smtClean="0">
                          <a:solidFill>
                            <a:schemeClr val="lt1"/>
                          </a:solidFill>
                          <a:latin typeface="+mn-lt"/>
                          <a:ea typeface="+mn-ea"/>
                          <a:cs typeface="+mn-cs"/>
                        </a:rPr>
                        <a:t>Level of Retardation</a:t>
                      </a:r>
                    </a:p>
                    <a:p>
                      <a:endParaRPr kumimoji="0" lang="en-US" sz="1800" b="1" kern="1200" dirty="0" smtClean="0">
                        <a:solidFill>
                          <a:schemeClr val="lt1"/>
                        </a:solidFill>
                        <a:latin typeface="+mn-lt"/>
                        <a:ea typeface="+mn-ea"/>
                        <a:cs typeface="+mn-cs"/>
                      </a:endParaRPr>
                    </a:p>
                    <a:p>
                      <a:endParaRPr kumimoji="0" lang="en-US" sz="1800" b="1" kern="1200" dirty="0" smtClean="0">
                        <a:solidFill>
                          <a:schemeClr val="lt1"/>
                        </a:solidFill>
                        <a:latin typeface="+mn-lt"/>
                        <a:ea typeface="+mn-ea"/>
                        <a:cs typeface="+mn-cs"/>
                      </a:endParaRPr>
                    </a:p>
                    <a:p>
                      <a:endParaRPr kumimoji="0" lang="en-US" sz="1800" b="1" kern="1200" dirty="0" smtClean="0">
                        <a:solidFill>
                          <a:schemeClr val="lt1"/>
                        </a:solidFill>
                        <a:latin typeface="+mn-lt"/>
                        <a:ea typeface="+mn-ea"/>
                        <a:cs typeface="+mn-cs"/>
                      </a:endParaRPr>
                    </a:p>
                    <a:p>
                      <a:r>
                        <a:rPr kumimoji="0" lang="en-US" sz="1800" b="1" kern="1200" dirty="0" smtClean="0">
                          <a:solidFill>
                            <a:schemeClr val="lt1"/>
                          </a:solidFill>
                          <a:latin typeface="+mn-lt"/>
                          <a:ea typeface="+mn-ea"/>
                          <a:cs typeface="+mn-cs"/>
                        </a:rPr>
                        <a:t>Profound</a:t>
                      </a:r>
                    </a:p>
                    <a:p>
                      <a:endParaRPr kumimoji="0" lang="en-US" sz="1800" b="1" kern="1200" dirty="0" smtClean="0">
                        <a:solidFill>
                          <a:schemeClr val="lt1"/>
                        </a:solidFill>
                        <a:latin typeface="+mn-lt"/>
                        <a:ea typeface="+mn-ea"/>
                        <a:cs typeface="+mn-cs"/>
                      </a:endParaRPr>
                    </a:p>
                    <a:p>
                      <a:r>
                        <a:rPr kumimoji="0" lang="en-US" sz="1800" b="1" kern="1200" dirty="0" smtClean="0">
                          <a:solidFill>
                            <a:schemeClr val="lt1"/>
                          </a:solidFill>
                          <a:latin typeface="+mn-lt"/>
                          <a:ea typeface="+mn-ea"/>
                          <a:cs typeface="+mn-cs"/>
                        </a:rPr>
                        <a:t>Severe</a:t>
                      </a:r>
                    </a:p>
                    <a:p>
                      <a:endParaRPr kumimoji="0" lang="en-US" sz="1800" b="1" kern="1200" dirty="0" smtClean="0">
                        <a:solidFill>
                          <a:schemeClr val="lt1"/>
                        </a:solidFill>
                        <a:latin typeface="+mn-lt"/>
                        <a:ea typeface="+mn-ea"/>
                        <a:cs typeface="+mn-cs"/>
                      </a:endParaRPr>
                    </a:p>
                    <a:p>
                      <a:r>
                        <a:rPr kumimoji="0" lang="en-US" sz="1800" b="1" kern="1200" dirty="0" smtClean="0">
                          <a:solidFill>
                            <a:schemeClr val="lt1"/>
                          </a:solidFill>
                          <a:latin typeface="+mn-lt"/>
                          <a:ea typeface="+mn-ea"/>
                          <a:cs typeface="+mn-cs"/>
                        </a:rPr>
                        <a:t>Moderate</a:t>
                      </a:r>
                    </a:p>
                    <a:p>
                      <a:endParaRPr kumimoji="0" lang="en-US" sz="1800" b="1" kern="1200" dirty="0" smtClean="0">
                        <a:solidFill>
                          <a:schemeClr val="lt1"/>
                        </a:solidFill>
                        <a:latin typeface="+mn-lt"/>
                        <a:ea typeface="+mn-ea"/>
                        <a:cs typeface="+mn-cs"/>
                      </a:endParaRPr>
                    </a:p>
                    <a:p>
                      <a:r>
                        <a:rPr kumimoji="0" lang="en-US" sz="1800" b="1" kern="1200" dirty="0" smtClean="0">
                          <a:solidFill>
                            <a:schemeClr val="lt1"/>
                          </a:solidFill>
                          <a:latin typeface="+mn-lt"/>
                          <a:ea typeface="+mn-ea"/>
                          <a:cs typeface="+mn-cs"/>
                        </a:rPr>
                        <a:t>Mild</a:t>
                      </a:r>
                      <a:endParaRPr lang="en-US" dirty="0"/>
                    </a:p>
                  </a:txBody>
                  <a:tcPr/>
                </a:tc>
                <a:tc>
                  <a:txBody>
                    <a:bodyPr/>
                    <a:lstStyle/>
                    <a:p>
                      <a:pPr algn="ctr"/>
                      <a:r>
                        <a:rPr kumimoji="0" lang="en-US" sz="2400" b="1" kern="1200" dirty="0" smtClean="0">
                          <a:solidFill>
                            <a:schemeClr val="lt1"/>
                          </a:solidFill>
                          <a:latin typeface="+mn-lt"/>
                          <a:ea typeface="+mn-ea"/>
                          <a:cs typeface="+mn-cs"/>
                        </a:rPr>
                        <a:t>Intelligence Quotient</a:t>
                      </a:r>
                    </a:p>
                    <a:p>
                      <a:pPr algn="l"/>
                      <a:endParaRPr kumimoji="0" lang="en-US" sz="1800" b="1" kern="1200" dirty="0" smtClean="0">
                        <a:solidFill>
                          <a:schemeClr val="lt1"/>
                        </a:solidFill>
                        <a:latin typeface="+mn-lt"/>
                        <a:ea typeface="+mn-ea"/>
                        <a:cs typeface="+mn-cs"/>
                      </a:endParaRPr>
                    </a:p>
                    <a:p>
                      <a:pPr algn="l"/>
                      <a:r>
                        <a:rPr kumimoji="0" lang="en-US" sz="2000" b="1" kern="1200" dirty="0" smtClean="0">
                          <a:solidFill>
                            <a:schemeClr val="lt1"/>
                          </a:solidFill>
                          <a:latin typeface="+mn-lt"/>
                          <a:ea typeface="+mn-ea"/>
                          <a:cs typeface="+mn-cs"/>
                        </a:rPr>
                        <a:t>Stanford </a:t>
                      </a:r>
                      <a:r>
                        <a:rPr kumimoji="0" lang="en-US" sz="2000" b="1" kern="1200" dirty="0" err="1" smtClean="0">
                          <a:solidFill>
                            <a:schemeClr val="lt1"/>
                          </a:solidFill>
                          <a:latin typeface="+mn-lt"/>
                          <a:ea typeface="+mn-ea"/>
                          <a:cs typeface="+mn-cs"/>
                        </a:rPr>
                        <a:t>Binet</a:t>
                      </a:r>
                      <a:r>
                        <a:rPr kumimoji="0" lang="en-US" sz="2000" b="1" kern="1200" dirty="0" smtClean="0">
                          <a:solidFill>
                            <a:schemeClr val="lt1"/>
                          </a:solidFill>
                          <a:latin typeface="+mn-lt"/>
                          <a:ea typeface="+mn-ea"/>
                          <a:cs typeface="+mn-cs"/>
                        </a:rPr>
                        <a:t>                      </a:t>
                      </a:r>
                      <a:r>
                        <a:rPr kumimoji="0" lang="en-US" sz="2000" b="1" kern="1200" baseline="0" dirty="0" smtClean="0">
                          <a:solidFill>
                            <a:schemeClr val="lt1"/>
                          </a:solidFill>
                          <a:latin typeface="+mn-lt"/>
                          <a:ea typeface="+mn-ea"/>
                          <a:cs typeface="+mn-cs"/>
                        </a:rPr>
                        <a:t> </a:t>
                      </a:r>
                      <a:r>
                        <a:rPr kumimoji="0" lang="en-US" sz="2000" b="1" kern="1200" dirty="0" smtClean="0">
                          <a:solidFill>
                            <a:schemeClr val="lt1"/>
                          </a:solidFill>
                          <a:latin typeface="+mn-lt"/>
                          <a:ea typeface="+mn-ea"/>
                          <a:cs typeface="+mn-cs"/>
                        </a:rPr>
                        <a:t>         Wechsler Scales</a:t>
                      </a:r>
                    </a:p>
                    <a:p>
                      <a:pPr algn="l"/>
                      <a:endParaRPr kumimoji="0" lang="en-US" sz="1800" b="1" kern="1200" dirty="0" smtClean="0">
                        <a:solidFill>
                          <a:schemeClr val="lt1"/>
                        </a:solidFill>
                        <a:latin typeface="+mn-lt"/>
                        <a:ea typeface="+mn-ea"/>
                        <a:cs typeface="+mn-cs"/>
                      </a:endParaRPr>
                    </a:p>
                    <a:p>
                      <a:pPr algn="l"/>
                      <a:endParaRPr kumimoji="0" lang="en-US" sz="1800" b="1" kern="1200" dirty="0" smtClean="0">
                        <a:solidFill>
                          <a:schemeClr val="lt1"/>
                        </a:solidFill>
                        <a:latin typeface="+mn-lt"/>
                        <a:ea typeface="+mn-ea"/>
                        <a:cs typeface="+mn-cs"/>
                      </a:endParaRPr>
                    </a:p>
                    <a:p>
                      <a:pPr algn="l"/>
                      <a:r>
                        <a:rPr kumimoji="0" lang="en-US" sz="1800" b="1" kern="1200" dirty="0" smtClean="0">
                          <a:solidFill>
                            <a:schemeClr val="lt1"/>
                          </a:solidFill>
                          <a:latin typeface="+mn-lt"/>
                          <a:ea typeface="+mn-ea"/>
                          <a:cs typeface="+mn-cs"/>
                        </a:rPr>
                        <a:t>Under 20                                                          Under 25</a:t>
                      </a:r>
                    </a:p>
                    <a:p>
                      <a:pPr algn="l"/>
                      <a:endParaRPr kumimoji="0" lang="en-US" sz="1800" b="1" kern="1200" dirty="0" smtClean="0">
                        <a:solidFill>
                          <a:schemeClr val="lt1"/>
                        </a:solidFill>
                        <a:latin typeface="+mn-lt"/>
                        <a:ea typeface="+mn-ea"/>
                        <a:cs typeface="+mn-cs"/>
                      </a:endParaRPr>
                    </a:p>
                    <a:p>
                      <a:pPr algn="l"/>
                      <a:r>
                        <a:rPr kumimoji="0" lang="en-US" sz="1800" b="1" kern="1200" dirty="0" smtClean="0">
                          <a:solidFill>
                            <a:schemeClr val="lt1"/>
                          </a:solidFill>
                          <a:latin typeface="+mn-lt"/>
                          <a:ea typeface="+mn-ea"/>
                          <a:cs typeface="+mn-cs"/>
                        </a:rPr>
                        <a:t>20-35                                                                       25-39</a:t>
                      </a:r>
                    </a:p>
                    <a:p>
                      <a:pPr algn="l"/>
                      <a:endParaRPr kumimoji="0" lang="en-US" sz="1800" b="1" kern="1200" dirty="0" smtClean="0">
                        <a:solidFill>
                          <a:schemeClr val="lt1"/>
                        </a:solidFill>
                        <a:latin typeface="+mn-lt"/>
                        <a:ea typeface="+mn-ea"/>
                        <a:cs typeface="+mn-cs"/>
                      </a:endParaRPr>
                    </a:p>
                    <a:p>
                      <a:pPr algn="l"/>
                      <a:r>
                        <a:rPr kumimoji="0" lang="en-US" sz="1800" b="1" kern="1200" dirty="0" smtClean="0">
                          <a:solidFill>
                            <a:schemeClr val="lt1"/>
                          </a:solidFill>
                          <a:latin typeface="+mn-lt"/>
                          <a:ea typeface="+mn-ea"/>
                          <a:cs typeface="+mn-cs"/>
                        </a:rPr>
                        <a:t>36-51                                                                   </a:t>
                      </a:r>
                      <a:r>
                        <a:rPr kumimoji="0" lang="en-US" sz="1800" b="1" kern="1200" baseline="0" dirty="0" smtClean="0">
                          <a:solidFill>
                            <a:schemeClr val="lt1"/>
                          </a:solidFill>
                          <a:latin typeface="+mn-lt"/>
                          <a:ea typeface="+mn-ea"/>
                          <a:cs typeface="+mn-cs"/>
                        </a:rPr>
                        <a:t>      </a:t>
                      </a:r>
                      <a:r>
                        <a:rPr kumimoji="0" lang="en-US" sz="1800" b="1" kern="1200" dirty="0" smtClean="0">
                          <a:solidFill>
                            <a:schemeClr val="lt1"/>
                          </a:solidFill>
                          <a:latin typeface="+mn-lt"/>
                          <a:ea typeface="+mn-ea"/>
                          <a:cs typeface="+mn-cs"/>
                        </a:rPr>
                        <a:t>40-54  </a:t>
                      </a:r>
                    </a:p>
                    <a:p>
                      <a:pPr algn="l"/>
                      <a:endParaRPr kumimoji="0" lang="en-US" sz="1800" b="1" kern="1200" dirty="0" smtClean="0">
                        <a:solidFill>
                          <a:schemeClr val="lt1"/>
                        </a:solidFill>
                        <a:latin typeface="+mn-lt"/>
                        <a:ea typeface="+mn-ea"/>
                        <a:cs typeface="+mn-cs"/>
                      </a:endParaRPr>
                    </a:p>
                    <a:p>
                      <a:pPr algn="l"/>
                      <a:r>
                        <a:rPr kumimoji="0" lang="en-US" sz="1800" b="1" kern="1200" dirty="0" smtClean="0">
                          <a:solidFill>
                            <a:schemeClr val="lt1"/>
                          </a:solidFill>
                          <a:latin typeface="+mn-lt"/>
                          <a:ea typeface="+mn-ea"/>
                          <a:cs typeface="+mn-cs"/>
                        </a:rPr>
                        <a:t>52-67                                                                         55-69           </a:t>
                      </a:r>
                      <a:endParaRPr lang="en-US"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541</Words>
  <Application>Microsoft Office PowerPoint</Application>
  <PresentationFormat>On-screen Show (4:3)</PresentationFormat>
  <Paragraphs>94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CHILDHOOD AND GROWING UP</vt:lpstr>
      <vt:lpstr>CHILDHOOD AND GROWING UP</vt:lpstr>
      <vt:lpstr>Mental Retardation</vt:lpstr>
      <vt:lpstr>Mental Retardation Through the Lens of Various Definitions</vt:lpstr>
      <vt:lpstr>   Characteristics of Mental Retardation</vt:lpstr>
      <vt:lpstr>Types of Mentally Retarded or Disabled Children</vt:lpstr>
      <vt:lpstr>New Classification of Subnormality</vt:lpstr>
      <vt:lpstr>The new terminology of Mental Retardation  in terms of obtained I.Q. on different test  scales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CHILDHOOD AND GROWING UP</dc:title>
  <dc:creator>Abc</dc:creator>
  <cp:lastModifiedBy>Abc</cp:lastModifiedBy>
  <cp:revision>25</cp:revision>
  <dcterms:created xsi:type="dcterms:W3CDTF">2006-08-16T00:00:00Z</dcterms:created>
  <dcterms:modified xsi:type="dcterms:W3CDTF">2020-03-28T10:28:31Z</dcterms:modified>
</cp:coreProperties>
</file>